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7010400" cy="9296400"/>
  <p:defaultTextStyle>
    <a:defPPr>
      <a:defRPr lang="th-TH"/>
    </a:defPPr>
    <a:lvl1pPr marL="0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478849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957697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1436546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1915395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2394243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2873092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3351940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3830788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7C80"/>
    <a:srgbClr val="FF5050"/>
    <a:srgbClr val="F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ลักษณะชุดรูปแบบ 1 - เน้น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ลักษณะชุดรูปแบบ 2 - เน้น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ลักษณะชุดรูปแบบ 1 - เน้น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ไม่มีลักษณะ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ลักษณะชุดรูปแบบ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ลักษณะชุดรูปแบบ 2 - เน้น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ลักษณะ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50" autoAdjust="0"/>
    <p:restoredTop sz="94671" autoAdjust="0"/>
  </p:normalViewPr>
  <p:slideViewPr>
    <p:cSldViewPr>
      <p:cViewPr>
        <p:scale>
          <a:sx n="130" d="100"/>
          <a:sy n="130" d="100"/>
        </p:scale>
        <p:origin x="9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980BCD5-C829-4B00-8B99-F092C42BC85E}" type="datetimeFigureOut">
              <a:rPr lang="th-TH" smtClean="0"/>
              <a:pPr/>
              <a:t>08/01/64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1BE3D97-24B9-4A0A-AB5C-8CD9ECC7747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02833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849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697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546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395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243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092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1940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0788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E3D97-24B9-4A0A-AB5C-8CD9ECC77471}" type="slidenum">
              <a:rPr lang="th-TH" smtClean="0"/>
              <a:pPr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33020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1" y="2130429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2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0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0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pPr/>
              <a:t>08/01/64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4009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pPr/>
              <a:t>08/01/64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1186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4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84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6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5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3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2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0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94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07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pPr/>
              <a:t>08/01/64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6852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1" y="1600203"/>
            <a:ext cx="403860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pPr/>
              <a:t>08/01/64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577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49" indent="0">
              <a:buNone/>
              <a:defRPr sz="2100" b="1"/>
            </a:lvl2pPr>
            <a:lvl3pPr marL="957697" indent="0">
              <a:buNone/>
              <a:defRPr sz="1900" b="1"/>
            </a:lvl3pPr>
            <a:lvl4pPr marL="1436546" indent="0">
              <a:buNone/>
              <a:defRPr sz="1600" b="1"/>
            </a:lvl4pPr>
            <a:lvl5pPr marL="1915395" indent="0">
              <a:buNone/>
              <a:defRPr sz="1600" b="1"/>
            </a:lvl5pPr>
            <a:lvl6pPr marL="2394243" indent="0">
              <a:buNone/>
              <a:defRPr sz="1600" b="1"/>
            </a:lvl6pPr>
            <a:lvl7pPr marL="2873092" indent="0">
              <a:buNone/>
              <a:defRPr sz="1600" b="1"/>
            </a:lvl7pPr>
            <a:lvl8pPr marL="3351940" indent="0">
              <a:buNone/>
              <a:defRPr sz="1600" b="1"/>
            </a:lvl8pPr>
            <a:lvl9pPr marL="3830788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9" y="1535115"/>
            <a:ext cx="4041775" cy="63976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49" indent="0">
              <a:buNone/>
              <a:defRPr sz="2100" b="1"/>
            </a:lvl2pPr>
            <a:lvl3pPr marL="957697" indent="0">
              <a:buNone/>
              <a:defRPr sz="1900" b="1"/>
            </a:lvl3pPr>
            <a:lvl4pPr marL="1436546" indent="0">
              <a:buNone/>
              <a:defRPr sz="1600" b="1"/>
            </a:lvl4pPr>
            <a:lvl5pPr marL="1915395" indent="0">
              <a:buNone/>
              <a:defRPr sz="1600" b="1"/>
            </a:lvl5pPr>
            <a:lvl6pPr marL="2394243" indent="0">
              <a:buNone/>
              <a:defRPr sz="1600" b="1"/>
            </a:lvl6pPr>
            <a:lvl7pPr marL="2873092" indent="0">
              <a:buNone/>
              <a:defRPr sz="1600" b="1"/>
            </a:lvl7pPr>
            <a:lvl8pPr marL="3351940" indent="0">
              <a:buNone/>
              <a:defRPr sz="1600" b="1"/>
            </a:lvl8pPr>
            <a:lvl9pPr marL="3830788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pPr/>
              <a:t>08/01/64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7583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pPr/>
              <a:t>08/01/64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9880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pPr/>
              <a:t>08/01/64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81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1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849" indent="0">
              <a:buNone/>
              <a:defRPr sz="1300"/>
            </a:lvl2pPr>
            <a:lvl3pPr marL="957697" indent="0">
              <a:buNone/>
              <a:defRPr sz="1000"/>
            </a:lvl3pPr>
            <a:lvl4pPr marL="1436546" indent="0">
              <a:buNone/>
              <a:defRPr sz="1000"/>
            </a:lvl4pPr>
            <a:lvl5pPr marL="1915395" indent="0">
              <a:buNone/>
              <a:defRPr sz="1000"/>
            </a:lvl5pPr>
            <a:lvl6pPr marL="2394243" indent="0">
              <a:buNone/>
              <a:defRPr sz="1000"/>
            </a:lvl6pPr>
            <a:lvl7pPr marL="2873092" indent="0">
              <a:buNone/>
              <a:defRPr sz="1000"/>
            </a:lvl7pPr>
            <a:lvl8pPr marL="3351940" indent="0">
              <a:buNone/>
              <a:defRPr sz="1000"/>
            </a:lvl8pPr>
            <a:lvl9pPr marL="3830788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pPr/>
              <a:t>08/01/64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9734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849" indent="0">
              <a:buNone/>
              <a:defRPr sz="2900"/>
            </a:lvl2pPr>
            <a:lvl3pPr marL="957697" indent="0">
              <a:buNone/>
              <a:defRPr sz="2500"/>
            </a:lvl3pPr>
            <a:lvl4pPr marL="1436546" indent="0">
              <a:buNone/>
              <a:defRPr sz="2100"/>
            </a:lvl4pPr>
            <a:lvl5pPr marL="1915395" indent="0">
              <a:buNone/>
              <a:defRPr sz="2100"/>
            </a:lvl5pPr>
            <a:lvl6pPr marL="2394243" indent="0">
              <a:buNone/>
              <a:defRPr sz="2100"/>
            </a:lvl6pPr>
            <a:lvl7pPr marL="2873092" indent="0">
              <a:buNone/>
              <a:defRPr sz="2100"/>
            </a:lvl7pPr>
            <a:lvl8pPr marL="3351940" indent="0">
              <a:buNone/>
              <a:defRPr sz="2100"/>
            </a:lvl8pPr>
            <a:lvl9pPr marL="3830788" indent="0">
              <a:buNone/>
              <a:defRPr sz="21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78849" indent="0">
              <a:buNone/>
              <a:defRPr sz="1300"/>
            </a:lvl2pPr>
            <a:lvl3pPr marL="957697" indent="0">
              <a:buNone/>
              <a:defRPr sz="1000"/>
            </a:lvl3pPr>
            <a:lvl4pPr marL="1436546" indent="0">
              <a:buNone/>
              <a:defRPr sz="1000"/>
            </a:lvl4pPr>
            <a:lvl5pPr marL="1915395" indent="0">
              <a:buNone/>
              <a:defRPr sz="1000"/>
            </a:lvl5pPr>
            <a:lvl6pPr marL="2394243" indent="0">
              <a:buNone/>
              <a:defRPr sz="1000"/>
            </a:lvl6pPr>
            <a:lvl7pPr marL="2873092" indent="0">
              <a:buNone/>
              <a:defRPr sz="1000"/>
            </a:lvl7pPr>
            <a:lvl8pPr marL="3351940" indent="0">
              <a:buNone/>
              <a:defRPr sz="1000"/>
            </a:lvl8pPr>
            <a:lvl9pPr marL="3830788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pPr/>
              <a:t>08/01/64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24231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pPr/>
              <a:t>08/01/64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421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1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pPr/>
              <a:t>08/01/64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5634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7C80"/>
            </a:gs>
            <a:gs pos="9500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143001"/>
          </a:xfrm>
          <a:prstGeom prst="rect">
            <a:avLst/>
          </a:prstGeom>
        </p:spPr>
        <p:txBody>
          <a:bodyPr vert="horz" lIns="95770" tIns="47885" rIns="95770" bIns="47885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5770" tIns="47885" rIns="95770" bIns="47885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1" y="6356354"/>
            <a:ext cx="2133600" cy="365125"/>
          </a:xfrm>
          <a:prstGeom prst="rect">
            <a:avLst/>
          </a:prstGeom>
        </p:spPr>
        <p:txBody>
          <a:bodyPr vert="horz" lIns="95770" tIns="47885" rIns="95770" bIns="478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A79B6-6822-485B-AED0-F9D0DBD358CB}" type="datetimeFigureOut">
              <a:rPr lang="th-TH" smtClean="0"/>
              <a:pPr/>
              <a:t>08/01/64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5770" tIns="47885" rIns="95770" bIns="478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5770" tIns="47885" rIns="95770" bIns="478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BCF55-23B8-43A7-9283-9B241F56DE0B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062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697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37" indent="-359137" algn="l" defTabSz="957697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129" indent="-299280" algn="l" defTabSz="957697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121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970" indent="-239424" algn="l" defTabSz="957697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819" indent="-239424" algn="l" defTabSz="957697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668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516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364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214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49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697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546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395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243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092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940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788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9500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ตาราง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327145"/>
              </p:ext>
            </p:extLst>
          </p:nvPr>
        </p:nvGraphicFramePr>
        <p:xfrm>
          <a:off x="142844" y="1928802"/>
          <a:ext cx="3786182" cy="1656184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3786182"/>
              </a:tblGrid>
              <a:tr h="429826">
                <a:tc>
                  <a:txBody>
                    <a:bodyPr/>
                    <a:lstStyle/>
                    <a:p>
                      <a:pPr algn="ctr"/>
                      <a:r>
                        <a:rPr lang="th-TH" sz="1200" b="1" dirty="0" smtClean="0">
                          <a:solidFill>
                            <a:srgbClr val="FFFF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ภาษีที่ดินและสิ่งปลูกสร้าง</a:t>
                      </a:r>
                      <a:endParaRPr lang="th-TH" sz="1200" b="1" dirty="0">
                        <a:solidFill>
                          <a:srgbClr val="FFFF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226358">
                <a:tc>
                  <a:txBody>
                    <a:bodyPr/>
                    <a:lstStyle/>
                    <a:p>
                      <a:r>
                        <a:rPr lang="th-TH" sz="12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ผู้เสียภาษี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2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เจ้าของที่ดิน/เจ้าของสิ่งปลูกสร้าง</a:t>
                      </a:r>
                    </a:p>
                    <a:p>
                      <a:r>
                        <a:rPr lang="th-TH" sz="12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 </a:t>
                      </a:r>
                      <a:r>
                        <a:rPr lang="th-TH" sz="12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</a:t>
                      </a:r>
                      <a:r>
                        <a:rPr lang="th-TH" sz="12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เจ้าของห้องชุด</a:t>
                      </a:r>
                      <a:r>
                        <a:rPr lang="th-TH" sz="12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ผู้ครอบครองทรัพย์สิน</a:t>
                      </a:r>
                    </a:p>
                    <a:p>
                      <a:r>
                        <a:rPr lang="th-TH" sz="12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         หรือผู้ที่ทำประโยชน์ในทรัพย์สินของรัฐ</a:t>
                      </a:r>
                    </a:p>
                    <a:p>
                      <a:r>
                        <a:rPr lang="th-TH" sz="12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         (ที่ดิน/สิ่งปลูกสร้าง)</a:t>
                      </a:r>
                      <a:endParaRPr lang="th-TH" sz="12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>
                    <a:solidFill>
                      <a:schemeClr val="tx2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ตาราง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01313"/>
              </p:ext>
            </p:extLst>
          </p:nvPr>
        </p:nvGraphicFramePr>
        <p:xfrm>
          <a:off x="4071934" y="1357298"/>
          <a:ext cx="4857752" cy="2214575"/>
        </p:xfrm>
        <a:graphic>
          <a:graphicData uri="http://schemas.openxmlformats.org/drawingml/2006/table">
            <a:tbl>
              <a:tblPr lastRow="1" bandRow="1">
                <a:tableStyleId>{284E427A-3D55-4303-BF80-6455036E1DE7}</a:tableStyleId>
              </a:tblPr>
              <a:tblGrid>
                <a:gridCol w="4857752"/>
              </a:tblGrid>
              <a:tr h="332910">
                <a:tc>
                  <a:txBody>
                    <a:bodyPr/>
                    <a:lstStyle/>
                    <a:p>
                      <a:pPr algn="l"/>
                      <a:r>
                        <a:rPr lang="th-TH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ตรวจสอบรายการที่ดินและสิ่งปลูกสร้าง </a:t>
                      </a:r>
                      <a:r>
                        <a:rPr lang="en-US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พฤศจิกายน – ธันวาคม</a:t>
                      </a:r>
                      <a:r>
                        <a:rPr lang="th-TH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2563</a:t>
                      </a:r>
                      <a:endParaRPr lang="th-TH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332910">
                <a:tc>
                  <a:txBody>
                    <a:bodyPr/>
                    <a:lstStyle/>
                    <a:p>
                      <a:pPr algn="l"/>
                      <a:r>
                        <a:rPr lang="th-TH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ประกาศราคาประเมินทุนทรัพย์  </a:t>
                      </a:r>
                      <a:r>
                        <a:rPr lang="th-TH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</a:t>
                      </a:r>
                      <a:r>
                        <a:rPr lang="en-US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th-TH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มกราคม</a:t>
                      </a:r>
                      <a:r>
                        <a:rPr lang="th-TH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th-TH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2564</a:t>
                      </a:r>
                      <a:endParaRPr lang="th-TH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332910">
                <a:tc>
                  <a:txBody>
                    <a:bodyPr/>
                    <a:lstStyle/>
                    <a:p>
                      <a:pPr algn="l"/>
                      <a:r>
                        <a:rPr lang="th-TH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แจ้งการประเมินภาษี       </a:t>
                      </a:r>
                      <a:r>
                        <a:rPr lang="th-TH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</a:t>
                      </a:r>
                      <a:r>
                        <a:rPr lang="en-US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มกราคม – กุมภาพันธ์ 2564</a:t>
                      </a:r>
                      <a:endParaRPr lang="th-TH" sz="12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550025">
                <a:tc>
                  <a:txBody>
                    <a:bodyPr/>
                    <a:lstStyle/>
                    <a:p>
                      <a:pPr algn="l"/>
                      <a:r>
                        <a:rPr lang="th-TH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ชำระภาษี            </a:t>
                      </a:r>
                      <a:r>
                        <a:rPr lang="th-TH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th-TH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th-TH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ภายใน</a:t>
                      </a:r>
                      <a:r>
                        <a:rPr lang="th-TH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เมษายน 2564</a:t>
                      </a:r>
                      <a:r>
                        <a:rPr lang="th-TH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            </a:t>
                      </a:r>
                      <a:endParaRPr lang="th-TH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332910">
                <a:tc>
                  <a:txBody>
                    <a:bodyPr/>
                    <a:lstStyle/>
                    <a:p>
                      <a:pPr algn="l"/>
                      <a:r>
                        <a:rPr lang="th-TH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ผ่อนชำระภาษี                     </a:t>
                      </a:r>
                      <a:r>
                        <a:rPr lang="en-US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: </a:t>
                      </a:r>
                      <a:r>
                        <a:rPr lang="th-TH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เมษายน</a:t>
                      </a:r>
                      <a:r>
                        <a:rPr lang="th-TH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– มิถุนายน  2564</a:t>
                      </a:r>
                      <a:endParaRPr lang="th-TH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332910">
                <a:tc>
                  <a:txBody>
                    <a:bodyPr/>
                    <a:lstStyle/>
                    <a:p>
                      <a:pPr algn="l"/>
                      <a:r>
                        <a:rPr lang="th-TH" sz="120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ฐานภาษี 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200" baseline="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มูลค่าของที่ดินและสิ่งปลูกสร้าง (ราคาประเมินทุนทรัพย์)</a:t>
                      </a:r>
                      <a:endParaRPr lang="th-TH" sz="1200" b="1" dirty="0">
                        <a:solidFill>
                          <a:schemeClr val="bg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ตาราง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353687"/>
              </p:ext>
            </p:extLst>
          </p:nvPr>
        </p:nvGraphicFramePr>
        <p:xfrm>
          <a:off x="142844" y="3714752"/>
          <a:ext cx="4500594" cy="2466964"/>
        </p:xfrm>
        <a:graphic>
          <a:graphicData uri="http://schemas.openxmlformats.org/drawingml/2006/table">
            <a:tbl>
              <a:tblPr lastRow="1" bandRow="1">
                <a:tableStyleId>{93296810-A885-4BE3-A3E7-6D5BEEA58F35}</a:tableStyleId>
              </a:tblPr>
              <a:tblGrid>
                <a:gridCol w="4500594"/>
              </a:tblGrid>
              <a:tr h="493393">
                <a:tc>
                  <a:txBody>
                    <a:bodyPr/>
                    <a:lstStyle/>
                    <a:p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เบี้ยปรับ</a:t>
                      </a:r>
                      <a:r>
                        <a:rPr lang="th-TH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  </a:t>
                      </a:r>
                      <a:r>
                        <a:rPr lang="en-US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: 10% </a:t>
                      </a:r>
                      <a:r>
                        <a:rPr lang="th-TH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มาชำระก่อนออกหนังสือแจ้งทวงถาม</a:t>
                      </a:r>
                      <a:endParaRPr lang="th-TH" sz="1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49339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        </a:t>
                      </a:r>
                      <a:r>
                        <a:rPr lang="en-US" sz="10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en-US" sz="10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20% </a:t>
                      </a:r>
                      <a:r>
                        <a:rPr lang="th-TH" sz="10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มาชำระภายในวันที่กำหนดไว้ในหนังสือทวงถาม</a:t>
                      </a:r>
                      <a:endParaRPr lang="th-TH" sz="10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493393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        </a:t>
                      </a:r>
                      <a:r>
                        <a:rPr lang="th-TH" sz="10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</a:t>
                      </a:r>
                      <a:r>
                        <a:rPr lang="en-US" sz="10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40%</a:t>
                      </a:r>
                      <a:r>
                        <a:rPr lang="en-US" sz="10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0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มาชำระเกินวันที่กำหนดไว้ในหนังสือแจ้งทวงถาม</a:t>
                      </a:r>
                      <a:endParaRPr lang="th-TH" sz="10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353753">
                <a:tc>
                  <a:txBody>
                    <a:bodyPr/>
                    <a:lstStyle/>
                    <a:p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เงินเพิ่ม </a:t>
                      </a:r>
                      <a:r>
                        <a:rPr lang="th-TH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1%</a:t>
                      </a:r>
                      <a:r>
                        <a:rPr lang="en-US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ต่อเดือนที่ค้างชำระ</a:t>
                      </a:r>
                      <a:endParaRPr lang="th-TH" sz="1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633032">
                <a:tc>
                  <a:txBody>
                    <a:bodyPr/>
                    <a:lstStyle/>
                    <a:p>
                      <a:r>
                        <a:rPr lang="th-TH" sz="12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บทลงโทษ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th-TH" sz="12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เบี้ยปรับ, เงินเพิ่ม, อายัดทรัพย์สินและขายทอดตลาด ระงับการทำนิติกรรมที่ดิน</a:t>
                      </a:r>
                      <a:endParaRPr lang="th-TH" sz="1200" b="1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</a:tbl>
          </a:graphicData>
        </a:graphic>
      </p:graphicFrame>
      <p:graphicFrame>
        <p:nvGraphicFramePr>
          <p:cNvPr id="14" name="ตาราง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005619"/>
              </p:ext>
            </p:extLst>
          </p:nvPr>
        </p:nvGraphicFramePr>
        <p:xfrm>
          <a:off x="4643438" y="4143380"/>
          <a:ext cx="4500562" cy="2094484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4500562"/>
              </a:tblGrid>
              <a:tr h="298264">
                <a:tc>
                  <a:txBody>
                    <a:bodyPr/>
                    <a:lstStyle/>
                    <a:p>
                      <a:pPr algn="l"/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ยื่นแบบ     </a:t>
                      </a:r>
                      <a:r>
                        <a:rPr lang="en-US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มกราคม</a:t>
                      </a:r>
                      <a:r>
                        <a:rPr lang="th-TH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– มีนาคม  2564</a:t>
                      </a:r>
                      <a:endParaRPr lang="th-TH" sz="1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298264">
                <a:tc>
                  <a:txBody>
                    <a:bodyPr/>
                    <a:lstStyle/>
                    <a:p>
                      <a:pPr algn="l"/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ชำระภาษี </a:t>
                      </a:r>
                      <a:r>
                        <a:rPr lang="en-US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ภายใน 15 วัน นับแต่วันรับแจ้งเตือนการประเมิน</a:t>
                      </a:r>
                      <a:endParaRPr lang="th-TH" sz="1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492782">
                <a:tc>
                  <a:txBody>
                    <a:bodyPr/>
                    <a:lstStyle/>
                    <a:p>
                      <a:pPr algn="l"/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ค่าปรับ  </a:t>
                      </a:r>
                      <a:r>
                        <a:rPr lang="th-TH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ไม่มายื่นแบบตามกำหนด ปรับ 5,000</a:t>
                      </a:r>
                      <a:r>
                        <a:rPr lang="th-TH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– 50,000 บาท</a:t>
                      </a:r>
                      <a:endParaRPr lang="th-TH" sz="1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687302">
                <a:tc>
                  <a:txBody>
                    <a:bodyPr/>
                    <a:lstStyle/>
                    <a:p>
                      <a:pPr algn="l"/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เงินเพิ่ม  </a:t>
                      </a:r>
                      <a:r>
                        <a:rPr lang="en-US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ไม่ชำระเงินภายใน 15 วัน นับแต่วันรับแจ้งประเมิน       </a:t>
                      </a:r>
                      <a:r>
                        <a:rPr lang="en-US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</a:t>
                      </a:r>
                    </a:p>
                    <a:p>
                      <a:pPr algn="l"/>
                      <a:r>
                        <a:rPr lang="en-US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      </a:t>
                      </a:r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</a:t>
                      </a:r>
                      <a:r>
                        <a:rPr lang="en-US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คิดเงินเพิ่ม</a:t>
                      </a:r>
                      <a:r>
                        <a:rPr lang="th-TH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2%</a:t>
                      </a:r>
                      <a:r>
                        <a:rPr lang="en-US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2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ต่อเดือน</a:t>
                      </a:r>
                      <a:endParaRPr lang="th-TH" sz="1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295091">
                <a:tc>
                  <a:txBody>
                    <a:bodyPr/>
                    <a:lstStyle/>
                    <a:p>
                      <a:pPr algn="l"/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ผู้เสียภาษี  </a:t>
                      </a:r>
                      <a:r>
                        <a:rPr lang="en-US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เจ้าของหรือผู้ครอบครองป้าย</a:t>
                      </a:r>
                      <a:endParaRPr lang="th-TH" sz="1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สี่เหลี่ยมผืนผ้า 14"/>
          <p:cNvSpPr/>
          <p:nvPr/>
        </p:nvSpPr>
        <p:spPr>
          <a:xfrm>
            <a:off x="571472" y="6215082"/>
            <a:ext cx="8143933" cy="650703"/>
          </a:xfrm>
          <a:prstGeom prst="rect">
            <a:avLst/>
          </a:prstGeom>
          <a:noFill/>
        </p:spPr>
        <p:txBody>
          <a:bodyPr wrap="square" lIns="95770" tIns="47885" rIns="95770" bIns="4788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1800" b="1" spc="52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ติดต่อ กองคลัง </a:t>
            </a:r>
            <a:r>
              <a:rPr lang="th-TH" sz="1800" b="1" spc="52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งานจัดเก็บรายได้ องค์การบริหารส่วนตำบลคลองน้อย  </a:t>
            </a:r>
          </a:p>
          <a:p>
            <a:pPr algn="ctr"/>
            <a:r>
              <a:rPr lang="th-TH" sz="1800" b="1" spc="52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โทร 0-7539-9063 </a:t>
            </a:r>
            <a:r>
              <a:rPr lang="en-US" sz="1800" b="1" spc="52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www.Klongnoy.go.th</a:t>
            </a:r>
            <a:endParaRPr lang="th-TH" sz="1800" b="1" spc="52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1928794" y="44624"/>
            <a:ext cx="6929486" cy="527592"/>
          </a:xfrm>
          <a:prstGeom prst="rect">
            <a:avLst/>
          </a:prstGeom>
          <a:noFill/>
        </p:spPr>
        <p:txBody>
          <a:bodyPr wrap="square" lIns="95770" tIns="47885" rIns="95770" bIns="4788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2800" b="1" spc="52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ประกาศ องค์การบริหารส่วนตำบลคลองน้อย</a:t>
            </a:r>
            <a:endParaRPr lang="th-TH" sz="2800" b="1" spc="52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2254634" y="520030"/>
            <a:ext cx="6624736" cy="866147"/>
          </a:xfrm>
          <a:prstGeom prst="rect">
            <a:avLst/>
          </a:prstGeom>
          <a:noFill/>
        </p:spPr>
        <p:txBody>
          <a:bodyPr wrap="square" lIns="95770" tIns="47885" rIns="95770" bIns="4788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2500" b="1" spc="52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เรื่อง การประชาสัมพันธ์ ภาษีที่ดินและสิ่งปลูกสร้าง</a:t>
            </a:r>
          </a:p>
          <a:p>
            <a:pPr algn="ctr"/>
            <a:r>
              <a:rPr lang="th-TH" sz="2500" b="1" spc="52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และภาษี</a:t>
            </a:r>
            <a:r>
              <a:rPr lang="th-TH" sz="2500" b="1" spc="52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ป้าย ประจำปี พ.ศ.2564 </a:t>
            </a:r>
            <a:endParaRPr lang="th-TH" sz="2500" b="1" spc="52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5643570" y="3643314"/>
            <a:ext cx="2143140" cy="40011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H SarabunIT๙" pitchFamily="34" charset="-34"/>
                <a:cs typeface="TH SarabunIT๙" pitchFamily="34" charset="-34"/>
              </a:rPr>
              <a:t>ภาษีป้าย</a:t>
            </a:r>
          </a:p>
        </p:txBody>
      </p:sp>
      <p:pic>
        <p:nvPicPr>
          <p:cNvPr id="2052" name="Picture 4" descr="https://cdn.fbsbx.com/v/t59.2708-21/84019840_187538885767843_7768335102353866752_n.gif?_nc_cat=102&amp;ccb=2&amp;_nc_sid=041f46&amp;_nc_eui2=AeEKJZsxSGUd2JZbVuFcv0b4nLptK5LWZDmcum0rktZkOd365G745AOEeZC21VTOFqeSwZXlKuslcQCvflmDqw16&amp;_nc_ohc=nSbMXpnTnVsAX-xKox_&amp;_nc_ht=cdn.fbsbx.com&amp;oh=0104630a5403bb1c22e38e804bdb9cdc&amp;oe=5FF9DBA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192" y="123452"/>
            <a:ext cx="1714512" cy="15773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6931187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294</Words>
  <Application>Microsoft Office PowerPoint</Application>
  <PresentationFormat>นำเสนอทางหน้าจอ (4:3)</PresentationFormat>
  <Paragraphs>29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Angsana New</vt:lpstr>
      <vt:lpstr>Arial</vt:lpstr>
      <vt:lpstr>Calibri</vt:lpstr>
      <vt:lpstr>Cordia New</vt:lpstr>
      <vt:lpstr>TH SarabunIT๙</vt:lpstr>
      <vt:lpstr>TH SarabunPSK</vt:lpstr>
      <vt:lpstr>ชุดรูปแบบของ Office</vt:lpstr>
      <vt:lpstr>งานนำเสนอ PowerPoint</vt:lpstr>
    </vt:vector>
  </TitlesOfParts>
  <Company>www.easyosteam.com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Mr.KKD</dc:creator>
  <cp:lastModifiedBy>User</cp:lastModifiedBy>
  <cp:revision>96</cp:revision>
  <cp:lastPrinted>2020-10-28T01:46:14Z</cp:lastPrinted>
  <dcterms:created xsi:type="dcterms:W3CDTF">2020-10-22T06:21:09Z</dcterms:created>
  <dcterms:modified xsi:type="dcterms:W3CDTF">2021-01-08T06:35:08Z</dcterms:modified>
</cp:coreProperties>
</file>